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7" r:id="rId3"/>
    <p:sldId id="259" r:id="rId4"/>
    <p:sldId id="260" r:id="rId5"/>
    <p:sldId id="262" r:id="rId6"/>
    <p:sldId id="265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576" autoAdjust="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15.01.2020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15.01.2020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Речевое развитие детей 4-5 лет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sz="2100" b="1" dirty="0" smtClean="0"/>
              <a:t>Учитель-логопед</a:t>
            </a:r>
          </a:p>
          <a:p>
            <a:r>
              <a:rPr lang="ru-RU" sz="2100" b="1" dirty="0" smtClean="0"/>
              <a:t> высшей квалификационной категории</a:t>
            </a:r>
          </a:p>
          <a:p>
            <a:r>
              <a:rPr lang="ru-RU" sz="2100" b="1" dirty="0" smtClean="0"/>
              <a:t> </a:t>
            </a:r>
            <a:r>
              <a:rPr lang="ru-RU" sz="2100" b="1" dirty="0" err="1" smtClean="0"/>
              <a:t>Монакова</a:t>
            </a:r>
            <a:r>
              <a:rPr lang="ru-RU" sz="2100" b="1" dirty="0" smtClean="0"/>
              <a:t> Елена Владимировна, </a:t>
            </a:r>
          </a:p>
          <a:p>
            <a:r>
              <a:rPr lang="ru-RU" sz="2100" b="1" dirty="0" smtClean="0"/>
              <a:t>педагогический стаж  - 25 лет, </a:t>
            </a:r>
          </a:p>
          <a:p>
            <a:r>
              <a:rPr lang="ru-RU" sz="2100" b="1" dirty="0" smtClean="0"/>
              <a:t>по специальности – 10 лет</a:t>
            </a:r>
            <a:r>
              <a:rPr lang="ru-RU" b="1" dirty="0" smtClean="0"/>
              <a:t>. </a:t>
            </a:r>
            <a:endParaRPr lang="ru-RU" b="1" dirty="0"/>
          </a:p>
        </p:txBody>
      </p:sp>
      <p:pic>
        <p:nvPicPr>
          <p:cNvPr id="6" name="Рисунок 5" descr="002.jpg"/>
          <p:cNvPicPr>
            <a:picLocks noChangeAspect="1"/>
          </p:cNvPicPr>
          <p:nvPr/>
        </p:nvPicPr>
        <p:blipFill>
          <a:blip r:embed="rId2" cstate="print"/>
          <a:srcRect r="53204" b="50763"/>
          <a:stretch>
            <a:fillRect/>
          </a:stretch>
        </p:blipFill>
        <p:spPr>
          <a:xfrm>
            <a:off x="1907704" y="2924944"/>
            <a:ext cx="2520280" cy="33603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958011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К концу 4 года жизни ребёнок:</a:t>
            </a: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1. Фонетико-фонематическая сторона речи</a:t>
            </a:r>
          </a:p>
          <a:p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Произносит чётко все звуки родного языка</a:t>
            </a:r>
          </a:p>
          <a:p>
            <a:pPr lvl="0">
              <a:buFont typeface="Wingdings" pitchFamily="2" charset="2"/>
              <a:buChar char="Ø"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Восприимчив к ритмико-слоговой структуре слова</a:t>
            </a:r>
          </a:p>
          <a:p>
            <a:pPr lvl="0">
              <a:buFont typeface="Wingdings" pitchFamily="2" charset="2"/>
              <a:buChar char="Ø"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Легко подражает окружающим звукам и шумам в природе (жукам, комарам, насосу, ветру и др.)</a:t>
            </a:r>
          </a:p>
          <a:p>
            <a:pPr lvl="0">
              <a:buFont typeface="Wingdings" pitchFamily="2" charset="2"/>
              <a:buChar char="Ø"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Может варьировать темп и выразительность, читая стихи, рассказывая сказки.</a:t>
            </a:r>
          </a:p>
          <a:p>
            <a:pPr lvl="0">
              <a:buFont typeface="Wingdings" pitchFamily="2" charset="2"/>
              <a:buChar char="Ø"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Различает понятия «слово», «звук»</a:t>
            </a:r>
          </a:p>
          <a:p>
            <a:pPr lvl="0">
              <a:buFont typeface="Wingdings" pitchFamily="2" charset="2"/>
              <a:buChar char="Ø"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Может повторить до четырёх слогов за взрослым</a:t>
            </a:r>
          </a:p>
          <a:p>
            <a:pPr lvl="0">
              <a:buFont typeface="Wingdings" pitchFamily="2" charset="2"/>
              <a:buChar char="Ø"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Может выделить заданный звук из звукоряда, из ряда слогов, из ряда слов</a:t>
            </a:r>
          </a:p>
          <a:p>
            <a:pPr lvl="0">
              <a:buFont typeface="Wingdings" pitchFamily="2" charset="2"/>
              <a:buChar char="Ø"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Может подобрать слово с заданным звуком, определить место звука в слове (начало, середина, конец)</a:t>
            </a:r>
          </a:p>
          <a:p>
            <a:pPr lvl="0">
              <a:buFont typeface="Wingdings" pitchFamily="2" charset="2"/>
              <a:buChar char="Ø"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Может назвать первый и последний звук в слове.</a:t>
            </a:r>
          </a:p>
          <a:p>
            <a:pPr lvl="0">
              <a:buFont typeface="Wingdings" pitchFamily="2" charset="2"/>
              <a:buChar char="Ø"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Может подобрать похоже звучащие слова (лук – жук, кошка – мошка)</a:t>
            </a:r>
          </a:p>
          <a:p>
            <a:pPr lvl="0">
              <a:buFont typeface="Wingdings" pitchFamily="2" charset="2"/>
              <a:buChar char="Ø"/>
            </a:pP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Развитие речи в норме </a:t>
            </a:r>
            <a:br>
              <a:rPr lang="ru-RU" b="1" dirty="0" smtClean="0"/>
            </a:br>
            <a:r>
              <a:rPr lang="ru-RU" b="1" dirty="0" smtClean="0"/>
              <a:t>(от 4 до 5 лет)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04664"/>
            <a:ext cx="799288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Грамматический строй речи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Правильно использует предлоги в речи, как простые, так и сложные (из-за, из-под), наречия места (около, возле, справа, слева и др.).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Творчески применяет усвоенное: упражняется в употреблении родительного падежа мн. числа существительных, глаголов повелительного наклонения.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Словотворчество – норма в этом возрасте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Лексическая сторона речи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Использует в речи точные глаголы (комар летает, бабочка порхает), яркие прилагательные, обобщающие наименования, наречия.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Оперирует словарём не опираясь на наглядно представленную ситуацию.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Задаёт многочисленные детские вопросы о предметах, явлениях, их связях и их отношениях.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Проявляет желание играть со звуками, рифмами.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Выделяет в предметах свойства, качества, детали, части и словесно их обозначает.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Умеет подбирать к предмету соответствующие действия.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Может обобщать предметы в родовые категории, выделить лишний предмет, объяснив свой выбор (кошка, собака,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лиса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корова).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Лексический запас к 4 годам около 2000 слов. К 5 годам - 2500 слов.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9512" y="37862"/>
            <a:ext cx="8784976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</a:t>
            </a: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Связная речь</a:t>
            </a:r>
            <a:endParaRPr kumimoji="0" lang="ru-RU" sz="2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Свободно подбирают слова для высказывания, строят предложения. </a:t>
            </a:r>
            <a:endParaRPr kumimoji="0" lang="ru-RU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Может отвечать на вопросы по содержанию лит. произведения, картины  полным предложением (не одним словом).</a:t>
            </a:r>
            <a:endParaRPr kumimoji="0" lang="ru-RU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Может описать собственную игрушку, выделяя её признаки (форма, цвет, размер, качества), действия, производимые с ней.</a:t>
            </a:r>
            <a:endParaRPr kumimoji="0" lang="ru-RU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Может предать своими словами личные впечатления.</a:t>
            </a:r>
            <a:endParaRPr kumimoji="0" lang="ru-RU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Рассказывают невероятные истории (небылицы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).</a:t>
            </a:r>
            <a:endParaRPr kumimoji="0" lang="ru-RU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Стимулирующим фактором для снижения речевой активности или ее отсутствия могут стать: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Неблагоприятная речевая среда, когда родители не общаются с малышом, мало времени проводят вместе, не читают сказки, стишки.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Социальное окружение, если родители имеют нарушения речи, ребенок нехотя перенимает манеру говорения, копирует взрослых, что перерастает в привычку, от которой сложно избавиться с возрастом.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Проблемы из области неврологии.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Умственная отсталость, нарушения интеллекта.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Проблемы с органами артикуляции (длинный язык, высокое небо, формирование неправильного прикуса, дефекты уздечки).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Дизартрия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75656" y="1412776"/>
            <a:ext cx="633670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Это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нарушения в произношении слов из-за недостаточной иннервации (связь тканей и клеток с нервными окончаниями) речевого аппарата.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3068960"/>
            <a:ext cx="7416824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Общее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недоразвитие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речи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 (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ОНР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Это нарушение формирования всех сторон речи (звуковой, лексико-грамматической, семантической) при различных сложных речевых расстройствах у детей с нормальным интеллектом и полноценным слухом.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395536" y="264711"/>
            <a:ext cx="8424936" cy="458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Создавайте ребёнку развивающую речевую среду: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предложите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рассматривания изделия народных промыслов, мини-коллекции (открытки, марки, значки, монеты и др.), иллюстрированные книги, художественные альбомы, репродукции картин, фотографии родного края, Москвы и др. городов, карту, глобус и др.;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читайте ребёнку не только р. н. сказки, но и сказки и рассказы русских писателей о природе, стихи детских поэтов, рассказы нравственного содержания, сказки зарубежных авторов;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всячески поощряйте попытки ребёнка рассказать о представленном предмете;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рассказывайте об интересных фактах и событиях, посещайте музеи, выставки, парки.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596267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Не ребенок должен Вас понимать, а Вы ребенка. </a:t>
            </a:r>
            <a:br>
              <a:rPr lang="ru-RU" dirty="0" smtClean="0"/>
            </a:br>
            <a:r>
              <a:rPr lang="ru-RU" dirty="0" smtClean="0"/>
              <a:t>Только потому что Вы были ребенком, а ребенок еще не был взрослым.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Спасибо за внимание!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193</TotalTime>
  <Words>617</Words>
  <Application>Microsoft Office PowerPoint</Application>
  <PresentationFormat>Экран (4:3)</PresentationFormat>
  <Paragraphs>65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Открытая</vt:lpstr>
      <vt:lpstr>Речевое развитие детей 4-5 лет</vt:lpstr>
      <vt:lpstr>Развитие речи в норме  (от 4 до 5 лет) </vt:lpstr>
      <vt:lpstr>Слайд 3</vt:lpstr>
      <vt:lpstr>Слайд 4</vt:lpstr>
      <vt:lpstr>Дизартрия</vt:lpstr>
      <vt:lpstr>Слайд 6</vt:lpstr>
      <vt:lpstr>Не ребенок должен Вас понимать, а Вы ребенка.  Только потому что Вы были ребенком, а ребенок еще не был взрослым.  Спасибо за внимание!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Родительское собрание</dc:title>
  <dc:creator>Администратор</dc:creator>
  <cp:lastModifiedBy>Елена</cp:lastModifiedBy>
  <cp:revision>22</cp:revision>
  <dcterms:created xsi:type="dcterms:W3CDTF">2020-01-14T16:55:23Z</dcterms:created>
  <dcterms:modified xsi:type="dcterms:W3CDTF">2020-01-15T07:09:40Z</dcterms:modified>
</cp:coreProperties>
</file>